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gO7v3zKV4by/FVQ3h5lmXLu1x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E7A0E8-3E69-4510-AD30-5A8FA24AC792}">
  <a:tblStyle styleId="{69E7A0E8-3E69-4510-AD30-5A8FA24AC79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60"/>
    <p:restoredTop sz="94694"/>
  </p:normalViewPr>
  <p:slideViewPr>
    <p:cSldViewPr snapToGrid="0">
      <p:cViewPr varScale="1">
        <p:scale>
          <a:sx n="151" d="100"/>
          <a:sy n="151" d="100"/>
        </p:scale>
        <p:origin x="200" y="3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9" name="Google Shape;89;p1:notes"/>
          <p:cNvSpPr txBox="1">
            <a:spLocks noGrp="1"/>
          </p:cNvSpPr>
          <p:nvPr>
            <p:ph type="body" idx="1"/>
          </p:nvPr>
        </p:nvSpPr>
        <p:spPr>
          <a:xfrm>
            <a:off x="686421" y="4344107"/>
            <a:ext cx="5485200" cy="4114800"/>
          </a:xfrm>
          <a:prstGeom prst="rect">
            <a:avLst/>
          </a:prstGeom>
          <a:noFill/>
          <a:ln>
            <a:noFill/>
          </a:ln>
        </p:spPr>
        <p:txBody>
          <a:bodyPr spcFirstLastPara="1" wrap="square" lIns="89800" tIns="44875" rIns="89800" bIns="448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90" name="Google Shape;90;p1:notes"/>
          <p:cNvSpPr txBox="1"/>
          <p:nvPr/>
        </p:nvSpPr>
        <p:spPr>
          <a:xfrm>
            <a:off x="3884025" y="8685071"/>
            <a:ext cx="2972400" cy="4575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p:txBody>
      </p:sp>
      <p:sp>
        <p:nvSpPr>
          <p:cNvPr id="218" name="Google Shape;21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97" name="Google Shape;9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7620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0" name="Google Shape;13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1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4" name="Google Shape;64;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29"/>
          <p:cNvSpPr>
            <a:spLocks noGrp="1"/>
          </p:cNvSpPr>
          <p:nvPr>
            <p:ph type="pic" idx="2"/>
          </p:nvPr>
        </p:nvSpPr>
        <p:spPr>
          <a:xfrm>
            <a:off x="3887391" y="740569"/>
            <a:ext cx="4629300" cy="3655200"/>
          </a:xfrm>
          <a:prstGeom prst="rect">
            <a:avLst/>
          </a:prstGeom>
          <a:noFill/>
          <a:ln>
            <a:noFill/>
          </a:ln>
        </p:spPr>
      </p:sp>
      <p:sp>
        <p:nvSpPr>
          <p:cNvPr id="71" name="Google Shape;71;p2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2" name="Google Shape;72;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3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Google Shape;2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5" name="Google Shape;25;p2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26" name="Google Shape;26;p2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Main Title &amp; Subtitle">
  <p:cSld name="1_Main Title &amp; Subtitle">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387820" y="730531"/>
            <a:ext cx="8368500" cy="173400"/>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800"/>
              </a:spcBef>
              <a:spcAft>
                <a:spcPts val="0"/>
              </a:spcAft>
              <a:buClr>
                <a:srgbClr val="7F7F7F"/>
              </a:buClr>
              <a:buSzPts val="1100"/>
              <a:buNone/>
              <a:defRPr sz="1100" b="0">
                <a:solidFill>
                  <a:srgbClr val="7F7F7F"/>
                </a:solidFill>
                <a:latin typeface="Calibri"/>
                <a:ea typeface="Calibri"/>
                <a:cs typeface="Calibri"/>
                <a:sym typeface="Calibri"/>
              </a:defRPr>
            </a:lvl1pPr>
            <a:lvl2pPr marL="914400" lvl="1" indent="-228600" algn="l">
              <a:lnSpc>
                <a:spcPct val="90000"/>
              </a:lnSpc>
              <a:spcBef>
                <a:spcPts val="400"/>
              </a:spcBef>
              <a:spcAft>
                <a:spcPts val="0"/>
              </a:spcAft>
              <a:buClr>
                <a:schemeClr val="dk1"/>
              </a:buClr>
              <a:buSzPts val="1200"/>
              <a:buNone/>
              <a:defRPr sz="1200"/>
            </a:lvl2pPr>
            <a:lvl3pPr marL="1371600" lvl="2" indent="-228600" algn="l">
              <a:lnSpc>
                <a:spcPct val="90000"/>
              </a:lnSpc>
              <a:spcBef>
                <a:spcPts val="400"/>
              </a:spcBef>
              <a:spcAft>
                <a:spcPts val="0"/>
              </a:spcAft>
              <a:buClr>
                <a:schemeClr val="dk1"/>
              </a:buClr>
              <a:buSzPts val="1000"/>
              <a:buNone/>
              <a:defRPr sz="1000"/>
            </a:lvl3pPr>
            <a:lvl4pPr marL="1828800" lvl="3" indent="-228600" algn="l">
              <a:lnSpc>
                <a:spcPct val="90000"/>
              </a:lnSpc>
              <a:spcBef>
                <a:spcPts val="400"/>
              </a:spcBef>
              <a:spcAft>
                <a:spcPts val="0"/>
              </a:spcAft>
              <a:buClr>
                <a:schemeClr val="dk1"/>
              </a:buClr>
              <a:buSzPts val="900"/>
              <a:buNone/>
              <a:defRPr sz="900"/>
            </a:lvl4pPr>
            <a:lvl5pPr marL="2286000" lvl="4" indent="-228600" algn="l">
              <a:lnSpc>
                <a:spcPct val="90000"/>
              </a:lnSpc>
              <a:spcBef>
                <a:spcPts val="400"/>
              </a:spcBef>
              <a:spcAft>
                <a:spcPts val="0"/>
              </a:spcAft>
              <a:buClr>
                <a:schemeClr val="dk1"/>
              </a:buClr>
              <a:buSzPts val="900"/>
              <a:buNone/>
              <a:defRPr sz="900"/>
            </a:lvl5pPr>
            <a:lvl6pPr marL="2743200" lvl="5" indent="-228600" algn="l">
              <a:lnSpc>
                <a:spcPct val="90000"/>
              </a:lnSpc>
              <a:spcBef>
                <a:spcPts val="400"/>
              </a:spcBef>
              <a:spcAft>
                <a:spcPts val="0"/>
              </a:spcAft>
              <a:buClr>
                <a:schemeClr val="dk1"/>
              </a:buClr>
              <a:buSzPts val="900"/>
              <a:buNone/>
              <a:defRPr sz="900"/>
            </a:lvl6pPr>
            <a:lvl7pPr marL="3200400" lvl="6" indent="-228600" algn="l">
              <a:lnSpc>
                <a:spcPct val="90000"/>
              </a:lnSpc>
              <a:spcBef>
                <a:spcPts val="400"/>
              </a:spcBef>
              <a:spcAft>
                <a:spcPts val="0"/>
              </a:spcAft>
              <a:buClr>
                <a:schemeClr val="dk1"/>
              </a:buClr>
              <a:buSzPts val="900"/>
              <a:buNone/>
              <a:defRPr sz="900"/>
            </a:lvl7pPr>
            <a:lvl8pPr marL="3657600" lvl="7" indent="-228600" algn="l">
              <a:lnSpc>
                <a:spcPct val="90000"/>
              </a:lnSpc>
              <a:spcBef>
                <a:spcPts val="400"/>
              </a:spcBef>
              <a:spcAft>
                <a:spcPts val="0"/>
              </a:spcAft>
              <a:buClr>
                <a:schemeClr val="dk1"/>
              </a:buClr>
              <a:buSzPts val="900"/>
              <a:buNone/>
              <a:defRPr sz="900"/>
            </a:lvl8pPr>
            <a:lvl9pPr marL="4114800" lvl="8" indent="-228600" algn="l">
              <a:lnSpc>
                <a:spcPct val="90000"/>
              </a:lnSpc>
              <a:spcBef>
                <a:spcPts val="400"/>
              </a:spcBef>
              <a:spcAft>
                <a:spcPts val="0"/>
              </a:spcAft>
              <a:buClr>
                <a:schemeClr val="dk1"/>
              </a:buClr>
              <a:buSzPts val="900"/>
              <a:buNone/>
              <a:defRPr sz="900"/>
            </a:lvl9pPr>
          </a:lstStyle>
          <a:p>
            <a:endParaRPr/>
          </a:p>
        </p:txBody>
      </p:sp>
      <p:sp>
        <p:nvSpPr>
          <p:cNvPr id="34" name="Google Shape;34;p23"/>
          <p:cNvSpPr txBox="1">
            <a:spLocks noGrp="1"/>
          </p:cNvSpPr>
          <p:nvPr>
            <p:ph type="title"/>
          </p:nvPr>
        </p:nvSpPr>
        <p:spPr>
          <a:xfrm>
            <a:off x="387820" y="282612"/>
            <a:ext cx="8368500" cy="4095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3F3F3F"/>
              </a:buClr>
              <a:buSzPts val="3000"/>
              <a:buFont typeface="Calibri"/>
              <a:buNone/>
              <a:defRPr sz="3000">
                <a:solidFill>
                  <a:srgbClr val="3F3F3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2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2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2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5" name="Google Shape;4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1" name="Google Shape;51;p2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 name="Google Shape;52;p2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3" name="Google Shape;53;p2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 name="Google Shape;5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p:nvPr/>
        </p:nvSpPr>
        <p:spPr>
          <a:xfrm>
            <a:off x="2254723" y="2021186"/>
            <a:ext cx="4805295" cy="2047539"/>
          </a:xfrm>
          <a:prstGeom prst="rect">
            <a:avLst/>
          </a:prstGeom>
          <a:noFill/>
          <a:ln>
            <a:noFill/>
          </a:ln>
        </p:spPr>
        <p:txBody>
          <a:bodyPr spcFirstLastPara="1" wrap="square" lIns="51400" tIns="25700" rIns="51400" bIns="25700" anchor="t" anchorCtr="0">
            <a:noAutofit/>
          </a:bodyPr>
          <a:lstStyle/>
          <a:p>
            <a:pPr marL="0" marR="0" lvl="0" indent="0" algn="ctr" rtl="0">
              <a:lnSpc>
                <a:spcPct val="100000"/>
              </a:lnSpc>
              <a:spcBef>
                <a:spcPts val="0"/>
              </a:spcBef>
              <a:spcAft>
                <a:spcPts val="0"/>
              </a:spcAft>
              <a:buNone/>
            </a:pPr>
            <a:r>
              <a:rPr lang="en" sz="2700" b="1" i="0" u="none" strike="noStrike" cap="none">
                <a:solidFill>
                  <a:srgbClr val="006699"/>
                </a:solidFill>
                <a:latin typeface="Arial"/>
                <a:ea typeface="Arial"/>
                <a:cs typeface="Arial"/>
                <a:sym typeface="Arial"/>
              </a:rPr>
              <a:t>Indiana Career Collaborative</a:t>
            </a:r>
            <a:endParaRPr>
              <a:solidFill>
                <a:srgbClr val="006699"/>
              </a:solidFill>
            </a:endParaRPr>
          </a:p>
          <a:p>
            <a:pPr marL="0" marR="0" lvl="0" indent="0" algn="ctr" rtl="0">
              <a:lnSpc>
                <a:spcPct val="100000"/>
              </a:lnSpc>
              <a:spcBef>
                <a:spcPts val="0"/>
              </a:spcBef>
              <a:spcAft>
                <a:spcPts val="0"/>
              </a:spcAft>
              <a:buNone/>
            </a:pPr>
            <a:r>
              <a:rPr lang="en" sz="2700" b="1" i="0" u="none" strike="noStrike" cap="none">
                <a:solidFill>
                  <a:srgbClr val="006699"/>
                </a:solidFill>
                <a:latin typeface="Arial"/>
                <a:ea typeface="Arial"/>
                <a:cs typeface="Arial"/>
                <a:sym typeface="Arial"/>
              </a:rPr>
              <a:t>Leadership Day</a:t>
            </a:r>
            <a:endParaRPr sz="788" b="1" i="0" u="none" strike="noStrike" cap="none">
              <a:solidFill>
                <a:srgbClr val="006699"/>
              </a:solidFill>
              <a:latin typeface="Arial"/>
              <a:ea typeface="Arial"/>
              <a:cs typeface="Arial"/>
              <a:sym typeface="Arial"/>
            </a:endParaRPr>
          </a:p>
          <a:p>
            <a:pPr marL="0" marR="0" lvl="0" indent="0" algn="ctr" rtl="0">
              <a:lnSpc>
                <a:spcPct val="100000"/>
              </a:lnSpc>
              <a:spcBef>
                <a:spcPts val="0"/>
              </a:spcBef>
              <a:spcAft>
                <a:spcPts val="0"/>
              </a:spcAft>
              <a:buNone/>
            </a:pPr>
            <a:r>
              <a:rPr lang="en" sz="2700" b="0" i="0" u="none" strike="noStrike" cap="none">
                <a:solidFill>
                  <a:srgbClr val="006699"/>
                </a:solidFill>
                <a:latin typeface="Arial"/>
                <a:ea typeface="Arial"/>
                <a:cs typeface="Arial"/>
                <a:sym typeface="Arial"/>
              </a:rPr>
              <a:t> Ford NGL 101</a:t>
            </a:r>
            <a:endParaRPr sz="1575" b="1" i="0" u="none" strike="noStrike" cap="none">
              <a:solidFill>
                <a:srgbClr val="006699"/>
              </a:solidFill>
              <a:latin typeface="Arial"/>
              <a:ea typeface="Arial"/>
              <a:cs typeface="Arial"/>
              <a:sym typeface="Arial"/>
            </a:endParaRPr>
          </a:p>
          <a:p>
            <a:pPr marL="0" marR="0" lvl="0" indent="0" algn="ctr" rtl="0">
              <a:lnSpc>
                <a:spcPct val="100000"/>
              </a:lnSpc>
              <a:spcBef>
                <a:spcPts val="0"/>
              </a:spcBef>
              <a:spcAft>
                <a:spcPts val="0"/>
              </a:spcAft>
              <a:buNone/>
            </a:pPr>
            <a:endParaRPr sz="1575" b="0" i="0" u="none" strike="noStrike" cap="none">
              <a:solidFill>
                <a:srgbClr val="006699"/>
              </a:solidFill>
              <a:latin typeface="Arial"/>
              <a:ea typeface="Arial"/>
              <a:cs typeface="Arial"/>
              <a:sym typeface="Arial"/>
            </a:endParaRPr>
          </a:p>
          <a:p>
            <a:pPr marL="0" marR="0" lvl="0" indent="0" algn="ctr" rtl="0">
              <a:lnSpc>
                <a:spcPct val="100000"/>
              </a:lnSpc>
              <a:spcBef>
                <a:spcPts val="0"/>
              </a:spcBef>
              <a:spcAft>
                <a:spcPts val="0"/>
              </a:spcAft>
              <a:buNone/>
            </a:pPr>
            <a:r>
              <a:rPr lang="en" sz="1575" b="0" i="1" u="none" strike="noStrike" cap="none">
                <a:solidFill>
                  <a:srgbClr val="006699"/>
                </a:solidFill>
                <a:latin typeface="Arial"/>
                <a:ea typeface="Arial"/>
                <a:cs typeface="Arial"/>
                <a:sym typeface="Arial"/>
              </a:rPr>
              <a:t>January 18, 2023</a:t>
            </a:r>
            <a:endParaRPr sz="788" b="0" i="1" u="none" strike="noStrike" cap="none">
              <a:solidFill>
                <a:srgbClr val="006699"/>
              </a:solidFill>
              <a:latin typeface="Arial"/>
              <a:ea typeface="Arial"/>
              <a:cs typeface="Arial"/>
              <a:sym typeface="Arial"/>
            </a:endParaRPr>
          </a:p>
          <a:p>
            <a:pPr marL="0" marR="0" lvl="0" indent="0" algn="l" rtl="0">
              <a:lnSpc>
                <a:spcPct val="100000"/>
              </a:lnSpc>
              <a:spcBef>
                <a:spcPts val="0"/>
              </a:spcBef>
              <a:spcAft>
                <a:spcPts val="0"/>
              </a:spcAft>
              <a:buNone/>
            </a:pPr>
            <a:endParaRPr sz="1575" b="0" i="0" u="none" strike="noStrike" cap="none">
              <a:solidFill>
                <a:schemeClr val="lt1"/>
              </a:solidFill>
              <a:latin typeface="Century Gothic"/>
              <a:ea typeface="Century Gothic"/>
              <a:cs typeface="Century Gothic"/>
              <a:sym typeface="Century Gothic"/>
            </a:endParaRPr>
          </a:p>
        </p:txBody>
      </p:sp>
      <p:pic>
        <p:nvPicPr>
          <p:cNvPr id="93" name="Google Shape;93;p1" descr="Diagram, logo, company name&#10;&#10;Description automatically generated"/>
          <p:cNvPicPr preferRelativeResize="0"/>
          <p:nvPr/>
        </p:nvPicPr>
        <p:blipFill rotWithShape="1">
          <a:blip r:embed="rId3">
            <a:alphaModFix/>
          </a:blip>
          <a:srcRect r="18750"/>
          <a:stretch/>
        </p:blipFill>
        <p:spPr>
          <a:xfrm>
            <a:off x="2808466" y="846584"/>
            <a:ext cx="3527066" cy="7929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p:nvPr/>
        </p:nvSpPr>
        <p:spPr>
          <a:xfrm>
            <a:off x="164902" y="244174"/>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025F9D"/>
                </a:solidFill>
                <a:latin typeface="Arial"/>
                <a:ea typeface="Arial"/>
                <a:cs typeface="Arial"/>
                <a:sym typeface="Arial"/>
              </a:rPr>
              <a:t>PHASE 1: EXPLORE</a:t>
            </a:r>
            <a:endParaRPr sz="1400" b="0" i="0" u="none" strike="noStrike" cap="none">
              <a:solidFill>
                <a:srgbClr val="000000"/>
              </a:solidFill>
              <a:latin typeface="Arial"/>
              <a:ea typeface="Arial"/>
              <a:cs typeface="Arial"/>
              <a:sym typeface="Arial"/>
            </a:endParaRPr>
          </a:p>
        </p:txBody>
      </p:sp>
      <p:sp>
        <p:nvSpPr>
          <p:cNvPr id="158" name="Google Shape;158;p10"/>
          <p:cNvSpPr txBox="1"/>
          <p:nvPr/>
        </p:nvSpPr>
        <p:spPr>
          <a:xfrm>
            <a:off x="214254" y="752087"/>
            <a:ext cx="46524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025F9D"/>
                </a:solidFill>
                <a:latin typeface="Arial"/>
                <a:ea typeface="Arial"/>
                <a:cs typeface="Arial"/>
                <a:sym typeface="Arial"/>
              </a:rPr>
              <a:t>Duration: 3-5 Months</a:t>
            </a:r>
            <a:endParaRPr sz="1400" b="0" i="0" u="none" strike="noStrike" cap="none">
              <a:solidFill>
                <a:srgbClr val="000000"/>
              </a:solidFill>
              <a:latin typeface="Arial"/>
              <a:ea typeface="Arial"/>
              <a:cs typeface="Arial"/>
              <a:sym typeface="Arial"/>
            </a:endParaRPr>
          </a:p>
        </p:txBody>
      </p:sp>
      <p:sp>
        <p:nvSpPr>
          <p:cNvPr id="159" name="Google Shape;159;p10"/>
          <p:cNvSpPr txBox="1"/>
          <p:nvPr/>
        </p:nvSpPr>
        <p:spPr>
          <a:xfrm>
            <a:off x="532350" y="1602002"/>
            <a:ext cx="8079300" cy="1939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3F3F3F"/>
              </a:buClr>
              <a:buSzPts val="2000"/>
              <a:buFont typeface="Calibri"/>
              <a:buAutoNum type="arabicPeriod"/>
            </a:pPr>
            <a:r>
              <a:rPr lang="en" sz="2000" b="0" i="0" u="none" strike="noStrike" cap="none">
                <a:solidFill>
                  <a:srgbClr val="3F3F3F"/>
                </a:solidFill>
                <a:latin typeface="Arial"/>
                <a:ea typeface="Arial"/>
                <a:cs typeface="Arial"/>
                <a:sym typeface="Arial"/>
              </a:rPr>
              <a:t>Understand the benefits and features of transforming the secondary school experience using the Ford NGL community-driven approach.</a:t>
            </a:r>
            <a:endParaRPr sz="1400" b="0" i="0" u="none" strike="noStrike" cap="none">
              <a:solidFill>
                <a:srgbClr val="3F3F3F"/>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Calibri"/>
              <a:buNone/>
            </a:pPr>
            <a:endParaRPr sz="2000" b="0" i="0" u="none" strike="noStrike" cap="none">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2000"/>
              <a:buFont typeface="Calibri"/>
              <a:buAutoNum type="arabicPeriod"/>
            </a:pPr>
            <a:r>
              <a:rPr lang="en" sz="2000" b="0" i="0" u="none" strike="noStrike" cap="none">
                <a:solidFill>
                  <a:srgbClr val="3F3F3F"/>
                </a:solidFill>
                <a:latin typeface="Arial"/>
                <a:ea typeface="Arial"/>
                <a:cs typeface="Arial"/>
                <a:sym typeface="Arial"/>
              </a:rPr>
              <a:t>Readiness and commitment to embrace the Ford NGL transformation.</a:t>
            </a:r>
            <a:endParaRPr sz="1400" b="0" i="0" u="none" strike="noStrike" cap="none">
              <a:solidFill>
                <a:srgbClr val="3F3F3F"/>
              </a:solidFill>
              <a:latin typeface="Arial"/>
              <a:ea typeface="Arial"/>
              <a:cs typeface="Arial"/>
              <a:sym typeface="Arial"/>
            </a:endParaRPr>
          </a:p>
        </p:txBody>
      </p:sp>
      <p:pic>
        <p:nvPicPr>
          <p:cNvPr id="161" name="Google Shape;161;p10"/>
          <p:cNvPicPr preferRelativeResize="0"/>
          <p:nvPr/>
        </p:nvPicPr>
        <p:blipFill rotWithShape="1">
          <a:blip r:embed="rId3">
            <a:alphaModFix/>
          </a:blip>
          <a:srcRect/>
          <a:stretch/>
        </p:blipFill>
        <p:spPr>
          <a:xfrm>
            <a:off x="7359725" y="4500700"/>
            <a:ext cx="1628426" cy="534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p:nvPr/>
        </p:nvSpPr>
        <p:spPr>
          <a:xfrm>
            <a:off x="4491681" y="4070327"/>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THE FORD NGL ROADMAP</a:t>
            </a:r>
            <a:endParaRPr sz="1400" b="0" i="0" u="none" strike="noStrike" cap="none">
              <a:solidFill>
                <a:srgbClr val="000000"/>
              </a:solidFill>
              <a:latin typeface="Arial"/>
              <a:ea typeface="Arial"/>
              <a:cs typeface="Arial"/>
              <a:sym typeface="Arial"/>
            </a:endParaRPr>
          </a:p>
        </p:txBody>
      </p:sp>
      <p:sp>
        <p:nvSpPr>
          <p:cNvPr id="167" name="Google Shape;167;p11"/>
          <p:cNvSpPr txBox="1"/>
          <p:nvPr/>
        </p:nvSpPr>
        <p:spPr>
          <a:xfrm>
            <a:off x="141494" y="174892"/>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F47429"/>
                </a:solidFill>
                <a:latin typeface="Arial"/>
                <a:ea typeface="Arial"/>
                <a:cs typeface="Arial"/>
                <a:sym typeface="Arial"/>
              </a:rPr>
              <a:t>PHASE 2: ENVISION</a:t>
            </a:r>
            <a:endParaRPr sz="1400" b="0" i="0" u="none" strike="noStrike" cap="none">
              <a:solidFill>
                <a:srgbClr val="000000"/>
              </a:solidFill>
              <a:latin typeface="Arial"/>
              <a:ea typeface="Arial"/>
              <a:cs typeface="Arial"/>
              <a:sym typeface="Arial"/>
            </a:endParaRPr>
          </a:p>
        </p:txBody>
      </p:sp>
      <p:sp>
        <p:nvSpPr>
          <p:cNvPr id="168" name="Google Shape;168;p11"/>
          <p:cNvSpPr txBox="1"/>
          <p:nvPr/>
        </p:nvSpPr>
        <p:spPr>
          <a:xfrm>
            <a:off x="141501" y="682800"/>
            <a:ext cx="22512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F47429"/>
                </a:solidFill>
                <a:latin typeface="Arial"/>
                <a:ea typeface="Arial"/>
                <a:cs typeface="Arial"/>
                <a:sym typeface="Arial"/>
              </a:rPr>
              <a:t>Duration: 5 Months</a:t>
            </a:r>
            <a:endParaRPr sz="1400" b="0" i="0" u="none" strike="noStrike" cap="none">
              <a:solidFill>
                <a:srgbClr val="000000"/>
              </a:solidFill>
              <a:latin typeface="Arial"/>
              <a:ea typeface="Arial"/>
              <a:cs typeface="Arial"/>
              <a:sym typeface="Arial"/>
            </a:endParaRPr>
          </a:p>
        </p:txBody>
      </p:sp>
      <p:sp>
        <p:nvSpPr>
          <p:cNvPr id="169" name="Google Shape;169;p11"/>
          <p:cNvSpPr txBox="1"/>
          <p:nvPr/>
        </p:nvSpPr>
        <p:spPr>
          <a:xfrm>
            <a:off x="524400" y="1329609"/>
            <a:ext cx="8095200" cy="2862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Deepen community-wide understanding of the benefits and features of transforming the secondary school experience using a community-driven approach.</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Understand and develop the systems, structures, processes, and leadership needed to implement the plan and guide continuous improvement.</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Deepen community-wide commitment to embrace the Ford NGL Model for transformation.</a:t>
            </a:r>
            <a:endParaRPr sz="2100" b="0" i="0" u="none" strike="noStrike" cap="none">
              <a:solidFill>
                <a:srgbClr val="3F3F3F"/>
              </a:solidFill>
              <a:latin typeface="Arial"/>
              <a:ea typeface="Arial"/>
              <a:cs typeface="Arial"/>
              <a:sym typeface="Arial"/>
            </a:endParaRPr>
          </a:p>
        </p:txBody>
      </p:sp>
      <p:pic>
        <p:nvPicPr>
          <p:cNvPr id="171" name="Google Shape;171;p11"/>
          <p:cNvPicPr preferRelativeResize="0"/>
          <p:nvPr/>
        </p:nvPicPr>
        <p:blipFill rotWithShape="1">
          <a:blip r:embed="rId3">
            <a:alphaModFix/>
          </a:blip>
          <a:srcRect/>
          <a:stretch/>
        </p:blipFill>
        <p:spPr>
          <a:xfrm>
            <a:off x="7359725" y="4500700"/>
            <a:ext cx="1628426" cy="5346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 sz="4000" b="1">
                <a:solidFill>
                  <a:schemeClr val="accent2"/>
                </a:solidFill>
                <a:latin typeface="Arial"/>
                <a:ea typeface="Arial"/>
                <a:cs typeface="Arial"/>
                <a:sym typeface="Arial"/>
              </a:rPr>
              <a:t>Learner and Graduate Profiles</a:t>
            </a:r>
            <a:endParaRPr>
              <a:solidFill>
                <a:schemeClr val="accent2"/>
              </a:solidFill>
            </a:endParaRPr>
          </a:p>
        </p:txBody>
      </p:sp>
      <p:sp>
        <p:nvSpPr>
          <p:cNvPr id="177" name="Google Shape;177;p12"/>
          <p:cNvSpPr txBox="1">
            <a:spLocks noGrp="1"/>
          </p:cNvSpPr>
          <p:nvPr>
            <p:ph type="body" idx="1"/>
          </p:nvPr>
        </p:nvSpPr>
        <p:spPr>
          <a:xfrm>
            <a:off x="628649" y="1369219"/>
            <a:ext cx="4572000" cy="3263504"/>
          </a:xfrm>
          <a:prstGeom prst="rect">
            <a:avLst/>
          </a:prstGeom>
          <a:noFill/>
          <a:ln>
            <a:noFill/>
          </a:ln>
        </p:spPr>
        <p:txBody>
          <a:bodyPr spcFirstLastPara="1" wrap="square" lIns="91425" tIns="45700" rIns="91425" bIns="45700" anchor="t" anchorCtr="0">
            <a:normAutofit/>
          </a:bodyPr>
          <a:lstStyle/>
          <a:p>
            <a:pPr marL="128588" lvl="0" indent="-114300" algn="l" rtl="0">
              <a:lnSpc>
                <a:spcPct val="90000"/>
              </a:lnSpc>
              <a:spcBef>
                <a:spcPts val="0"/>
              </a:spcBef>
              <a:spcAft>
                <a:spcPts val="0"/>
              </a:spcAft>
              <a:buClr>
                <a:schemeClr val="dk1"/>
              </a:buClr>
              <a:buSzPts val="1800"/>
              <a:buChar char="•"/>
            </a:pPr>
            <a:r>
              <a:rPr lang="en" sz="1800">
                <a:solidFill>
                  <a:srgbClr val="27467D"/>
                </a:solidFill>
                <a:latin typeface="Arial"/>
                <a:ea typeface="Arial"/>
                <a:cs typeface="Arial"/>
                <a:sym typeface="Arial"/>
              </a:rPr>
              <a:t>A g</a:t>
            </a:r>
            <a:r>
              <a:rPr lang="en" sz="1800">
                <a:latin typeface="Arial"/>
                <a:ea typeface="Arial"/>
                <a:cs typeface="Arial"/>
                <a:sym typeface="Arial"/>
              </a:rPr>
              <a:t>raduate profile is what the community wants and expects</a:t>
            </a:r>
            <a:endParaRPr sz="1800">
              <a:latin typeface="Arial"/>
              <a:ea typeface="Arial"/>
              <a:cs typeface="Arial"/>
              <a:sym typeface="Arial"/>
            </a:endParaRPr>
          </a:p>
          <a:p>
            <a:pPr marL="128588" lvl="0" indent="-114300" algn="l" rtl="0">
              <a:lnSpc>
                <a:spcPct val="90000"/>
              </a:lnSpc>
              <a:spcBef>
                <a:spcPts val="563"/>
              </a:spcBef>
              <a:spcAft>
                <a:spcPts val="0"/>
              </a:spcAft>
              <a:buSzPts val="1800"/>
              <a:buChar char="•"/>
            </a:pPr>
            <a:r>
              <a:rPr lang="en" sz="1800">
                <a:latin typeface="Arial"/>
                <a:ea typeface="Arial"/>
                <a:cs typeface="Arial"/>
                <a:sym typeface="Arial"/>
              </a:rPr>
              <a:t>Student expectations are what students want from their high school experience</a:t>
            </a:r>
            <a:endParaRPr sz="1800">
              <a:latin typeface="Arial"/>
              <a:ea typeface="Arial"/>
              <a:cs typeface="Arial"/>
              <a:sym typeface="Arial"/>
            </a:endParaRPr>
          </a:p>
          <a:p>
            <a:pPr marL="457200" lvl="0" indent="-228600" algn="l" rtl="0">
              <a:lnSpc>
                <a:spcPct val="90000"/>
              </a:lnSpc>
              <a:spcBef>
                <a:spcPts val="563"/>
              </a:spcBef>
              <a:spcAft>
                <a:spcPts val="0"/>
              </a:spcAft>
              <a:buClr>
                <a:schemeClr val="dk1"/>
              </a:buClr>
              <a:buSzPts val="1800"/>
              <a:buNone/>
            </a:pPr>
            <a:endParaRPr/>
          </a:p>
        </p:txBody>
      </p:sp>
      <p:sp>
        <p:nvSpPr>
          <p:cNvPr id="178" name="Google Shape;178;p12"/>
          <p:cNvSpPr txBox="1"/>
          <p:nvPr/>
        </p:nvSpPr>
        <p:spPr>
          <a:xfrm>
            <a:off x="628650" y="2977158"/>
            <a:ext cx="4572000" cy="1417200"/>
          </a:xfrm>
          <a:prstGeom prst="rect">
            <a:avLst/>
          </a:prstGeom>
          <a:noFill/>
          <a:ln>
            <a:noFill/>
          </a:ln>
        </p:spPr>
        <p:txBody>
          <a:bodyPr spcFirstLastPara="1" wrap="square" lIns="91425" tIns="45700" rIns="91425" bIns="45700" anchor="t" anchorCtr="0">
            <a:spAutoFit/>
          </a:bodyPr>
          <a:lstStyle/>
          <a:p>
            <a:pPr marL="228600" marR="0" lvl="0" indent="-241300" algn="l" rtl="0">
              <a:lnSpc>
                <a:spcPct val="90000"/>
              </a:lnSpc>
              <a:spcBef>
                <a:spcPts val="0"/>
              </a:spcBef>
              <a:spcAft>
                <a:spcPts val="0"/>
              </a:spcAft>
              <a:buClr>
                <a:schemeClr val="dk1"/>
              </a:buClr>
              <a:buSzPts val="2000"/>
              <a:buFont typeface="Noto Sans Symbols"/>
              <a:buChar char="✔"/>
            </a:pPr>
            <a:r>
              <a:rPr lang="en" sz="1600" b="0" i="0" u="none" strike="noStrike" cap="none">
                <a:solidFill>
                  <a:schemeClr val="dk1"/>
                </a:solidFill>
                <a:latin typeface="Arial"/>
                <a:ea typeface="Arial"/>
                <a:cs typeface="Arial"/>
                <a:sym typeface="Arial"/>
              </a:rPr>
              <a:t>What skills should they have?</a:t>
            </a:r>
            <a:endParaRPr sz="1600" b="0" i="0" u="none" strike="noStrike" cap="none">
              <a:solidFill>
                <a:schemeClr val="dk1"/>
              </a:solidFill>
              <a:latin typeface="Arial"/>
              <a:ea typeface="Arial"/>
              <a:cs typeface="Arial"/>
              <a:sym typeface="Arial"/>
            </a:endParaRPr>
          </a:p>
          <a:p>
            <a:pPr marL="228600" marR="0" lvl="0" indent="-241300" algn="l" rtl="0">
              <a:lnSpc>
                <a:spcPct val="90000"/>
              </a:lnSpc>
              <a:spcBef>
                <a:spcPts val="563"/>
              </a:spcBef>
              <a:spcAft>
                <a:spcPts val="0"/>
              </a:spcAft>
              <a:buClr>
                <a:schemeClr val="dk1"/>
              </a:buClr>
              <a:buSzPts val="2000"/>
              <a:buFont typeface="Noto Sans Symbols"/>
              <a:buChar char="✔"/>
            </a:pPr>
            <a:r>
              <a:rPr lang="en" sz="1600" b="0" i="0" u="none" strike="noStrike" cap="none">
                <a:solidFill>
                  <a:schemeClr val="dk1"/>
                </a:solidFill>
                <a:latin typeface="Arial"/>
                <a:ea typeface="Arial"/>
                <a:cs typeface="Arial"/>
                <a:sym typeface="Arial"/>
              </a:rPr>
              <a:t>How should they think? </a:t>
            </a:r>
            <a:endParaRPr sz="1600" b="0" i="0" u="none" strike="noStrike" cap="none">
              <a:solidFill>
                <a:schemeClr val="dk1"/>
              </a:solidFill>
              <a:latin typeface="Arial"/>
              <a:ea typeface="Arial"/>
              <a:cs typeface="Arial"/>
              <a:sym typeface="Arial"/>
            </a:endParaRPr>
          </a:p>
          <a:p>
            <a:pPr marL="228600" marR="0" lvl="0" indent="-241300" algn="l" rtl="0">
              <a:lnSpc>
                <a:spcPct val="90000"/>
              </a:lnSpc>
              <a:spcBef>
                <a:spcPts val="563"/>
              </a:spcBef>
              <a:spcAft>
                <a:spcPts val="0"/>
              </a:spcAft>
              <a:buClr>
                <a:schemeClr val="dk1"/>
              </a:buClr>
              <a:buSzPts val="2000"/>
              <a:buFont typeface="Noto Sans Symbols"/>
              <a:buChar char="✔"/>
            </a:pPr>
            <a:r>
              <a:rPr lang="en" sz="1600" b="0" i="0" u="none" strike="noStrike" cap="none">
                <a:solidFill>
                  <a:schemeClr val="dk1"/>
                </a:solidFill>
                <a:latin typeface="Arial"/>
                <a:ea typeface="Arial"/>
                <a:cs typeface="Arial"/>
                <a:sym typeface="Arial"/>
              </a:rPr>
              <a:t>What experiences should they have?</a:t>
            </a:r>
            <a:endParaRPr sz="1600" b="0" i="0" u="none" strike="noStrike" cap="none">
              <a:solidFill>
                <a:schemeClr val="dk1"/>
              </a:solidFill>
              <a:latin typeface="Arial"/>
              <a:ea typeface="Arial"/>
              <a:cs typeface="Arial"/>
              <a:sym typeface="Arial"/>
            </a:endParaRPr>
          </a:p>
          <a:p>
            <a:pPr marL="228600" marR="0" lvl="0" indent="-241300" algn="l" rtl="0">
              <a:lnSpc>
                <a:spcPct val="90000"/>
              </a:lnSpc>
              <a:spcBef>
                <a:spcPts val="563"/>
              </a:spcBef>
              <a:spcAft>
                <a:spcPts val="0"/>
              </a:spcAft>
              <a:buClr>
                <a:schemeClr val="dk1"/>
              </a:buClr>
              <a:buSzPts val="2000"/>
              <a:buFont typeface="Noto Sans Symbols"/>
              <a:buChar char="✔"/>
            </a:pPr>
            <a:r>
              <a:rPr lang="en" sz="1600" b="0" i="0" u="none" strike="noStrike" cap="none">
                <a:solidFill>
                  <a:schemeClr val="dk1"/>
                </a:solidFill>
                <a:latin typeface="Arial"/>
                <a:ea typeface="Arial"/>
                <a:cs typeface="Arial"/>
                <a:sym typeface="Arial"/>
              </a:rPr>
              <a:t>What type of person should they be? </a:t>
            </a:r>
            <a:endParaRPr sz="1600" b="0" i="0" u="none" strike="noStrike" cap="none">
              <a:solidFill>
                <a:schemeClr val="dk1"/>
              </a:solidFill>
              <a:latin typeface="Arial"/>
              <a:ea typeface="Arial"/>
              <a:cs typeface="Arial"/>
              <a:sym typeface="Arial"/>
            </a:endParaRPr>
          </a:p>
        </p:txBody>
      </p:sp>
      <p:pic>
        <p:nvPicPr>
          <p:cNvPr id="179" name="Google Shape;179;p12"/>
          <p:cNvPicPr preferRelativeResize="0"/>
          <p:nvPr/>
        </p:nvPicPr>
        <p:blipFill rotWithShape="1">
          <a:blip r:embed="rId3">
            <a:alphaModFix/>
          </a:blip>
          <a:srcRect/>
          <a:stretch/>
        </p:blipFill>
        <p:spPr>
          <a:xfrm>
            <a:off x="5743575" y="1230923"/>
            <a:ext cx="2273233" cy="33388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p:nvPr/>
        </p:nvSpPr>
        <p:spPr>
          <a:xfrm>
            <a:off x="92131" y="4476252"/>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THE FORD NGL ROADMAP</a:t>
            </a:r>
            <a:endParaRPr sz="1400" b="0" i="0" u="none" strike="noStrike" cap="none">
              <a:solidFill>
                <a:srgbClr val="000000"/>
              </a:solidFill>
              <a:latin typeface="Arial"/>
              <a:ea typeface="Arial"/>
              <a:cs typeface="Arial"/>
              <a:sym typeface="Arial"/>
            </a:endParaRPr>
          </a:p>
        </p:txBody>
      </p:sp>
      <p:sp>
        <p:nvSpPr>
          <p:cNvPr id="185" name="Google Shape;185;p13"/>
          <p:cNvSpPr txBox="1"/>
          <p:nvPr/>
        </p:nvSpPr>
        <p:spPr>
          <a:xfrm>
            <a:off x="92119" y="130247"/>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A6B838"/>
                </a:solidFill>
                <a:latin typeface="Arial"/>
                <a:ea typeface="Arial"/>
                <a:cs typeface="Arial"/>
                <a:sym typeface="Arial"/>
              </a:rPr>
              <a:t>PHASE 3: PLAN</a:t>
            </a:r>
            <a:endParaRPr sz="1400" b="0" i="0" u="none" strike="noStrike" cap="none">
              <a:solidFill>
                <a:srgbClr val="000000"/>
              </a:solidFill>
              <a:latin typeface="Arial"/>
              <a:ea typeface="Arial"/>
              <a:cs typeface="Arial"/>
              <a:sym typeface="Arial"/>
            </a:endParaRPr>
          </a:p>
        </p:txBody>
      </p:sp>
      <p:sp>
        <p:nvSpPr>
          <p:cNvPr id="186" name="Google Shape;186;p13"/>
          <p:cNvSpPr txBox="1"/>
          <p:nvPr/>
        </p:nvSpPr>
        <p:spPr>
          <a:xfrm>
            <a:off x="92126" y="638150"/>
            <a:ext cx="11454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A6B838"/>
                </a:solidFill>
                <a:latin typeface="Arial"/>
                <a:ea typeface="Arial"/>
                <a:cs typeface="Arial"/>
                <a:sym typeface="Arial"/>
              </a:rPr>
              <a:t>7 Months</a:t>
            </a:r>
            <a:endParaRPr sz="1400" b="0" i="0" u="none" strike="noStrike" cap="none">
              <a:solidFill>
                <a:srgbClr val="000000"/>
              </a:solidFill>
              <a:latin typeface="Arial"/>
              <a:ea typeface="Arial"/>
              <a:cs typeface="Arial"/>
              <a:sym typeface="Arial"/>
            </a:endParaRPr>
          </a:p>
        </p:txBody>
      </p:sp>
      <p:sp>
        <p:nvSpPr>
          <p:cNvPr id="187" name="Google Shape;187;p13"/>
          <p:cNvSpPr txBox="1"/>
          <p:nvPr/>
        </p:nvSpPr>
        <p:spPr>
          <a:xfrm>
            <a:off x="538649" y="1216806"/>
            <a:ext cx="8066700" cy="2862900"/>
          </a:xfrm>
          <a:prstGeom prst="rect">
            <a:avLst/>
          </a:prstGeom>
          <a:noFill/>
          <a:ln>
            <a:noFill/>
          </a:ln>
        </p:spPr>
        <p:txBody>
          <a:bodyPr spcFirstLastPara="1" wrap="square" lIns="91425" tIns="45700" rIns="91425" bIns="45700" anchor="t" anchorCtr="0">
            <a:spAutoFit/>
          </a:bodyPr>
          <a:lstStyle/>
          <a:p>
            <a:pPr marL="385762" marR="0" lvl="0" indent="-385762"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 Achieve community-wide consensus on, and ownership of, a vision for transformation and learn what it will take to implement the vision.</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85762" marR="0" lvl="0" indent="-385762"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Create a community-wide three-year master plan for achieving the vision that is aligned with the school district’s plans.</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85762" marR="0" lvl="0" indent="-385762"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Agree on a set of priorities for the first year of implementation.</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85762" marR="0" lvl="0" indent="-385762"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Strengthen the systems, structures, processes, and competencies needed to implement the plan and guide continuous improvement.</a:t>
            </a:r>
            <a:endParaRPr sz="1400" b="0" i="0" u="none" strike="noStrike" cap="none">
              <a:solidFill>
                <a:srgbClr val="3F3F3F"/>
              </a:solidFill>
              <a:latin typeface="Arial"/>
              <a:ea typeface="Arial"/>
              <a:cs typeface="Arial"/>
              <a:sym typeface="Arial"/>
            </a:endParaRPr>
          </a:p>
        </p:txBody>
      </p:sp>
      <p:pic>
        <p:nvPicPr>
          <p:cNvPr id="189" name="Google Shape;189;p13"/>
          <p:cNvPicPr preferRelativeResize="0"/>
          <p:nvPr/>
        </p:nvPicPr>
        <p:blipFill rotWithShape="1">
          <a:blip r:embed="rId3">
            <a:alphaModFix/>
          </a:blip>
          <a:srcRect/>
          <a:stretch/>
        </p:blipFill>
        <p:spPr>
          <a:xfrm>
            <a:off x="7359725" y="4500700"/>
            <a:ext cx="1628426" cy="534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661987" y="443723"/>
            <a:ext cx="7839075" cy="7455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SzPts val="2475"/>
              <a:buNone/>
            </a:pPr>
            <a:r>
              <a:rPr lang="en" sz="3200">
                <a:solidFill>
                  <a:srgbClr val="99CC33"/>
                </a:solidFill>
                <a:latin typeface="Arial"/>
                <a:ea typeface="Arial"/>
                <a:cs typeface="Arial"/>
                <a:sym typeface="Arial"/>
              </a:rPr>
              <a:t>Master Planning Process</a:t>
            </a:r>
            <a:endParaRPr sz="3200">
              <a:solidFill>
                <a:srgbClr val="99CC33"/>
              </a:solidFill>
              <a:latin typeface="Arial"/>
              <a:ea typeface="Arial"/>
              <a:cs typeface="Arial"/>
              <a:sym typeface="Arial"/>
            </a:endParaRPr>
          </a:p>
        </p:txBody>
      </p:sp>
      <p:sp>
        <p:nvSpPr>
          <p:cNvPr id="195" name="Google Shape;195;p14"/>
          <p:cNvSpPr txBox="1">
            <a:spLocks noGrp="1"/>
          </p:cNvSpPr>
          <p:nvPr>
            <p:ph type="body" idx="1"/>
          </p:nvPr>
        </p:nvSpPr>
        <p:spPr>
          <a:xfrm>
            <a:off x="352424" y="1284473"/>
            <a:ext cx="8458200" cy="3146076"/>
          </a:xfrm>
          <a:prstGeom prst="rect">
            <a:avLst/>
          </a:prstGeom>
          <a:noFill/>
          <a:ln>
            <a:noFill/>
          </a:ln>
        </p:spPr>
        <p:txBody>
          <a:bodyPr spcFirstLastPara="1" wrap="square" lIns="68550" tIns="34275" rIns="68550" bIns="34275" anchor="t" anchorCtr="0">
            <a:normAutofit/>
          </a:bodyPr>
          <a:lstStyle/>
          <a:p>
            <a:pPr marL="342900" lvl="0" indent="-257175" algn="l" rtl="0">
              <a:lnSpc>
                <a:spcPct val="90000"/>
              </a:lnSpc>
              <a:spcBef>
                <a:spcPts val="0"/>
              </a:spcBef>
              <a:spcAft>
                <a:spcPts val="0"/>
              </a:spcAft>
              <a:buSzPts val="1946"/>
              <a:buChar char="●"/>
            </a:pPr>
            <a:r>
              <a:rPr lang="en" sz="2400">
                <a:latin typeface="Arial"/>
                <a:ea typeface="Arial"/>
                <a:cs typeface="Arial"/>
                <a:sym typeface="Arial"/>
              </a:rPr>
              <a:t>What is the Master Plan</a:t>
            </a:r>
            <a:endParaRPr>
              <a:latin typeface="Arial"/>
              <a:ea typeface="Arial"/>
              <a:cs typeface="Arial"/>
              <a:sym typeface="Arial"/>
            </a:endParaRPr>
          </a:p>
          <a:p>
            <a:pPr marL="542925" lvl="1" indent="0" algn="l" rtl="0">
              <a:lnSpc>
                <a:spcPct val="90000"/>
              </a:lnSpc>
              <a:spcBef>
                <a:spcPts val="0"/>
              </a:spcBef>
              <a:spcAft>
                <a:spcPts val="0"/>
              </a:spcAft>
              <a:buClr>
                <a:srgbClr val="173667"/>
              </a:buClr>
              <a:buSzPts val="1703"/>
              <a:buNone/>
            </a:pPr>
            <a:endParaRPr sz="2100" b="1">
              <a:latin typeface="Arial"/>
              <a:ea typeface="Arial"/>
              <a:cs typeface="Arial"/>
              <a:sym typeface="Arial"/>
            </a:endParaRPr>
          </a:p>
          <a:p>
            <a:pPr marL="703657" lvl="1" indent="-285749" algn="l" rtl="0">
              <a:lnSpc>
                <a:spcPct val="90000"/>
              </a:lnSpc>
              <a:spcBef>
                <a:spcPts val="0"/>
              </a:spcBef>
              <a:spcAft>
                <a:spcPts val="0"/>
              </a:spcAft>
              <a:buSzPts val="1703"/>
              <a:buChar char="○"/>
            </a:pPr>
            <a:r>
              <a:rPr lang="en" sz="2200">
                <a:latin typeface="Arial"/>
                <a:ea typeface="Arial"/>
                <a:cs typeface="Arial"/>
                <a:sym typeface="Arial"/>
              </a:rPr>
              <a:t>The journey to full implementation of transforming districts for college and career readiness. </a:t>
            </a:r>
            <a:endParaRPr sz="2200">
              <a:latin typeface="Arial"/>
              <a:ea typeface="Arial"/>
              <a:cs typeface="Arial"/>
              <a:sym typeface="Arial"/>
            </a:endParaRPr>
          </a:p>
          <a:p>
            <a:pPr marL="914400" lvl="0" indent="0" algn="l" rtl="0">
              <a:lnSpc>
                <a:spcPct val="90000"/>
              </a:lnSpc>
              <a:spcBef>
                <a:spcPts val="0"/>
              </a:spcBef>
              <a:spcAft>
                <a:spcPts val="0"/>
              </a:spcAft>
              <a:buNone/>
            </a:pPr>
            <a:endParaRPr sz="2200">
              <a:latin typeface="Arial"/>
              <a:ea typeface="Arial"/>
              <a:cs typeface="Arial"/>
              <a:sym typeface="Arial"/>
            </a:endParaRPr>
          </a:p>
          <a:p>
            <a:pPr marL="703657" lvl="1" indent="-285749" algn="l" rtl="0">
              <a:lnSpc>
                <a:spcPct val="90000"/>
              </a:lnSpc>
              <a:spcBef>
                <a:spcPts val="0"/>
              </a:spcBef>
              <a:spcAft>
                <a:spcPts val="0"/>
              </a:spcAft>
              <a:buSzPts val="1703"/>
              <a:buChar char="○"/>
            </a:pPr>
            <a:r>
              <a:rPr lang="en" sz="2200">
                <a:latin typeface="Arial"/>
                <a:ea typeface="Arial"/>
                <a:cs typeface="Arial"/>
                <a:sym typeface="Arial"/>
              </a:rPr>
              <a:t>A guiding document that provides tasks, strategies, action steps, responsible person/persons, and resources.</a:t>
            </a:r>
            <a:endParaRPr sz="2200">
              <a:latin typeface="Arial"/>
              <a:ea typeface="Arial"/>
              <a:cs typeface="Arial"/>
              <a:sym typeface="Arial"/>
            </a:endParaRPr>
          </a:p>
          <a:p>
            <a:pPr marL="914400" lvl="0" indent="0" algn="l" rtl="0">
              <a:lnSpc>
                <a:spcPct val="90000"/>
              </a:lnSpc>
              <a:spcBef>
                <a:spcPts val="0"/>
              </a:spcBef>
              <a:spcAft>
                <a:spcPts val="0"/>
              </a:spcAft>
              <a:buNone/>
            </a:pPr>
            <a:endParaRPr sz="2200">
              <a:latin typeface="Arial"/>
              <a:ea typeface="Arial"/>
              <a:cs typeface="Arial"/>
              <a:sym typeface="Arial"/>
            </a:endParaRPr>
          </a:p>
          <a:p>
            <a:pPr marL="703658" lvl="1" indent="-285750" algn="l" rtl="0">
              <a:lnSpc>
                <a:spcPct val="90000"/>
              </a:lnSpc>
              <a:spcBef>
                <a:spcPts val="0"/>
              </a:spcBef>
              <a:spcAft>
                <a:spcPts val="0"/>
              </a:spcAft>
              <a:buSzPts val="1703"/>
              <a:buChar char="○"/>
            </a:pPr>
            <a:r>
              <a:rPr lang="en" sz="2200">
                <a:latin typeface="Arial"/>
                <a:ea typeface="Arial"/>
                <a:cs typeface="Arial"/>
                <a:sym typeface="Arial"/>
              </a:rPr>
              <a:t>The community-connected approach to achieving a high fidelity transformation. </a:t>
            </a:r>
            <a:endParaRPr/>
          </a:p>
          <a:p>
            <a:pPr marL="703658" lvl="1" indent="-177629" algn="l" rtl="0">
              <a:lnSpc>
                <a:spcPct val="90000"/>
              </a:lnSpc>
              <a:spcBef>
                <a:spcPts val="0"/>
              </a:spcBef>
              <a:spcAft>
                <a:spcPts val="0"/>
              </a:spcAft>
              <a:buSzPts val="1703"/>
              <a:buNone/>
            </a:pPr>
            <a:endParaRPr sz="2200">
              <a:latin typeface="Arial"/>
              <a:ea typeface="Arial"/>
              <a:cs typeface="Arial"/>
              <a:sym typeface="Arial"/>
            </a:endParaRPr>
          </a:p>
          <a:p>
            <a:pPr marL="1028700" lvl="0" indent="0" algn="l" rtl="0">
              <a:lnSpc>
                <a:spcPct val="90000"/>
              </a:lnSpc>
              <a:spcBef>
                <a:spcPts val="0"/>
              </a:spcBef>
              <a:spcAft>
                <a:spcPts val="0"/>
              </a:spcAft>
              <a:buSzPts val="1946"/>
              <a:buNone/>
            </a:pPr>
            <a:endParaRPr sz="2400">
              <a:solidFill>
                <a:srgbClr val="173667"/>
              </a:solidFill>
              <a:latin typeface="Arial"/>
              <a:ea typeface="Arial"/>
              <a:cs typeface="Arial"/>
              <a:sym typeface="Arial"/>
            </a:endParaRPr>
          </a:p>
          <a:p>
            <a:pPr marL="703658" lvl="1" indent="-185737" algn="l" rtl="0">
              <a:lnSpc>
                <a:spcPct val="90000"/>
              </a:lnSpc>
              <a:spcBef>
                <a:spcPts val="0"/>
              </a:spcBef>
              <a:spcAft>
                <a:spcPts val="0"/>
              </a:spcAft>
              <a:buSzPts val="2270"/>
              <a:buNone/>
            </a:pPr>
            <a:endParaRPr>
              <a:solidFill>
                <a:srgbClr val="173667"/>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p:nvPr/>
        </p:nvSpPr>
        <p:spPr>
          <a:xfrm>
            <a:off x="151370" y="176581"/>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025F9D"/>
                </a:solidFill>
                <a:latin typeface="Arial"/>
                <a:ea typeface="Arial"/>
                <a:cs typeface="Arial"/>
                <a:sym typeface="Arial"/>
              </a:rPr>
              <a:t>PHASE 4: IMPLEMENT</a:t>
            </a:r>
            <a:endParaRPr sz="1400" b="0" i="0" u="none" strike="noStrike" cap="none">
              <a:solidFill>
                <a:srgbClr val="000000"/>
              </a:solidFill>
              <a:latin typeface="Arial"/>
              <a:ea typeface="Arial"/>
              <a:cs typeface="Arial"/>
              <a:sym typeface="Arial"/>
            </a:endParaRPr>
          </a:p>
        </p:txBody>
      </p:sp>
      <p:sp>
        <p:nvSpPr>
          <p:cNvPr id="201" name="Google Shape;201;p15"/>
          <p:cNvSpPr txBox="1"/>
          <p:nvPr/>
        </p:nvSpPr>
        <p:spPr>
          <a:xfrm>
            <a:off x="220501" y="684475"/>
            <a:ext cx="13689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025F9D"/>
                </a:solidFill>
                <a:latin typeface="Arial"/>
                <a:ea typeface="Arial"/>
                <a:cs typeface="Arial"/>
                <a:sym typeface="Arial"/>
              </a:rPr>
              <a:t>24 Months</a:t>
            </a:r>
            <a:endParaRPr sz="1400" b="0" i="0" u="none" strike="noStrike" cap="none">
              <a:solidFill>
                <a:srgbClr val="000000"/>
              </a:solidFill>
              <a:latin typeface="Arial"/>
              <a:ea typeface="Arial"/>
              <a:cs typeface="Arial"/>
              <a:sym typeface="Arial"/>
            </a:endParaRPr>
          </a:p>
        </p:txBody>
      </p:sp>
      <p:sp>
        <p:nvSpPr>
          <p:cNvPr id="202" name="Google Shape;202;p15"/>
          <p:cNvSpPr txBox="1"/>
          <p:nvPr/>
        </p:nvSpPr>
        <p:spPr>
          <a:xfrm>
            <a:off x="548250" y="1417353"/>
            <a:ext cx="8047500" cy="2308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Strengthen community-wide capacity to implement and continuously improve the educational system.</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Implement the systems, structures, processes, and competencies to support and sustain continuous improvement with all key individuals and groups engaged.</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Inspire, share, and contribute to the Ford NGL Network.</a:t>
            </a:r>
            <a:endParaRPr sz="1400" b="0" i="0" u="none" strike="noStrike" cap="none">
              <a:solidFill>
                <a:srgbClr val="3F3F3F"/>
              </a:solidFill>
              <a:latin typeface="Arial"/>
              <a:ea typeface="Arial"/>
              <a:cs typeface="Arial"/>
              <a:sym typeface="Arial"/>
            </a:endParaRPr>
          </a:p>
        </p:txBody>
      </p:sp>
      <p:pic>
        <p:nvPicPr>
          <p:cNvPr id="204" name="Google Shape;204;p15"/>
          <p:cNvPicPr preferRelativeResize="0"/>
          <p:nvPr/>
        </p:nvPicPr>
        <p:blipFill rotWithShape="1">
          <a:blip r:embed="rId3">
            <a:alphaModFix/>
          </a:blip>
          <a:srcRect/>
          <a:stretch/>
        </p:blipFill>
        <p:spPr>
          <a:xfrm>
            <a:off x="7359725" y="4500700"/>
            <a:ext cx="1628426" cy="534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p:nvPr/>
        </p:nvSpPr>
        <p:spPr>
          <a:xfrm>
            <a:off x="4300151" y="4078985"/>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THE FORD NGL ROADMAP</a:t>
            </a:r>
            <a:endParaRPr sz="1400" b="0" i="0" u="none" strike="noStrike" cap="none">
              <a:solidFill>
                <a:srgbClr val="000000"/>
              </a:solidFill>
              <a:latin typeface="Arial"/>
              <a:ea typeface="Arial"/>
              <a:cs typeface="Arial"/>
              <a:sym typeface="Arial"/>
            </a:endParaRPr>
          </a:p>
        </p:txBody>
      </p:sp>
      <p:sp>
        <p:nvSpPr>
          <p:cNvPr id="210" name="Google Shape;210;p16"/>
          <p:cNvSpPr txBox="1"/>
          <p:nvPr/>
        </p:nvSpPr>
        <p:spPr>
          <a:xfrm>
            <a:off x="127977" y="183089"/>
            <a:ext cx="46524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F47429"/>
                </a:solidFill>
                <a:latin typeface="Arial"/>
                <a:ea typeface="Arial"/>
                <a:cs typeface="Arial"/>
                <a:sym typeface="Arial"/>
              </a:rPr>
              <a:t>PHASE 5: GO FURTHER</a:t>
            </a:r>
            <a:endParaRPr sz="1400" b="0" i="0" u="none" strike="noStrike" cap="none">
              <a:solidFill>
                <a:srgbClr val="000000"/>
              </a:solidFill>
              <a:latin typeface="Arial"/>
              <a:ea typeface="Arial"/>
              <a:cs typeface="Arial"/>
              <a:sym typeface="Arial"/>
            </a:endParaRPr>
          </a:p>
        </p:txBody>
      </p:sp>
      <p:sp>
        <p:nvSpPr>
          <p:cNvPr id="211" name="Google Shape;211;p16"/>
          <p:cNvSpPr txBox="1"/>
          <p:nvPr/>
        </p:nvSpPr>
        <p:spPr>
          <a:xfrm>
            <a:off x="183607" y="670825"/>
            <a:ext cx="8727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F47429"/>
                </a:solidFill>
                <a:latin typeface="Arial"/>
                <a:ea typeface="Arial"/>
                <a:cs typeface="Arial"/>
                <a:sym typeface="Arial"/>
              </a:rPr>
              <a:t>Annual</a:t>
            </a:r>
            <a:endParaRPr sz="1400" b="0" i="0" u="none" strike="noStrike" cap="none">
              <a:solidFill>
                <a:srgbClr val="000000"/>
              </a:solidFill>
              <a:latin typeface="Arial"/>
              <a:ea typeface="Arial"/>
              <a:cs typeface="Arial"/>
              <a:sym typeface="Arial"/>
            </a:endParaRPr>
          </a:p>
        </p:txBody>
      </p:sp>
      <p:sp>
        <p:nvSpPr>
          <p:cNvPr id="212" name="Google Shape;212;p16"/>
          <p:cNvSpPr txBox="1"/>
          <p:nvPr/>
        </p:nvSpPr>
        <p:spPr>
          <a:xfrm>
            <a:off x="619649" y="1694406"/>
            <a:ext cx="7904700" cy="17547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Deepen the implementation of the systems, structures, processes, and competencies to support and sustain continuous improvement including an intentional focus on distributed leadership and succession planning.</a:t>
            </a:r>
            <a:endParaRPr sz="1400" b="0" i="0" u="none" strike="noStrike" cap="none">
              <a:solidFill>
                <a:srgbClr val="3F3F3F"/>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3F3F3F"/>
              </a:solidFill>
              <a:latin typeface="Arial"/>
              <a:ea typeface="Arial"/>
              <a:cs typeface="Arial"/>
              <a:sym typeface="Arial"/>
            </a:endParaRPr>
          </a:p>
          <a:p>
            <a:pPr marL="342900" marR="0" lvl="0" indent="-342900" algn="l" rtl="0">
              <a:lnSpc>
                <a:spcPct val="100000"/>
              </a:lnSpc>
              <a:spcBef>
                <a:spcPts val="0"/>
              </a:spcBef>
              <a:spcAft>
                <a:spcPts val="0"/>
              </a:spcAft>
              <a:buClr>
                <a:srgbClr val="3F3F3F"/>
              </a:buClr>
              <a:buSzPts val="1800"/>
              <a:buFont typeface="Calibri"/>
              <a:buAutoNum type="arabicPeriod"/>
            </a:pPr>
            <a:r>
              <a:rPr lang="en" sz="1800" b="0" i="0" u="none" strike="noStrike" cap="none">
                <a:solidFill>
                  <a:srgbClr val="3F3F3F"/>
                </a:solidFill>
                <a:latin typeface="Arial"/>
                <a:ea typeface="Arial"/>
                <a:cs typeface="Arial"/>
                <a:sym typeface="Arial"/>
              </a:rPr>
              <a:t>Create and share innovations that will support the entire Ford NGL Network.</a:t>
            </a:r>
            <a:endParaRPr sz="1400" b="0" i="0" u="none" strike="noStrike" cap="none">
              <a:solidFill>
                <a:srgbClr val="3F3F3F"/>
              </a:solidFill>
              <a:latin typeface="Arial"/>
              <a:ea typeface="Arial"/>
              <a:cs typeface="Arial"/>
              <a:sym typeface="Arial"/>
            </a:endParaRPr>
          </a:p>
        </p:txBody>
      </p:sp>
      <p:pic>
        <p:nvPicPr>
          <p:cNvPr id="214" name="Google Shape;214;p16"/>
          <p:cNvPicPr preferRelativeResize="0"/>
          <p:nvPr/>
        </p:nvPicPr>
        <p:blipFill rotWithShape="1">
          <a:blip r:embed="rId3">
            <a:alphaModFix/>
          </a:blip>
          <a:srcRect/>
          <a:stretch/>
        </p:blipFill>
        <p:spPr>
          <a:xfrm>
            <a:off x="7359725" y="4500700"/>
            <a:ext cx="1628426" cy="5346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7"/>
          <p:cNvSpPr txBox="1"/>
          <p:nvPr/>
        </p:nvSpPr>
        <p:spPr>
          <a:xfrm>
            <a:off x="1028313" y="1983128"/>
            <a:ext cx="7087200" cy="1177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F3F3F"/>
                </a:solidFill>
                <a:latin typeface="Arial"/>
                <a:ea typeface="Arial"/>
                <a:cs typeface="Arial"/>
                <a:sym typeface="Arial"/>
              </a:rPr>
              <a:t>Ford NGL is a transformational education and workforce initiative of </a:t>
            </a:r>
            <a:endParaRPr sz="11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F3F3F"/>
                </a:solidFill>
                <a:latin typeface="Arial"/>
                <a:ea typeface="Arial"/>
                <a:cs typeface="Arial"/>
                <a:sym typeface="Arial"/>
              </a:rPr>
              <a:t>Ford Motor Company Fund, the philanthropic arm of Ford. </a:t>
            </a:r>
            <a:endParaRPr sz="11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3F3F3F"/>
                </a:solidFill>
                <a:latin typeface="Arial"/>
                <a:ea typeface="Arial"/>
                <a:cs typeface="Arial"/>
                <a:sym typeface="Arial"/>
              </a:rPr>
              <a:t>To learn more about Ford NGL visit www.fordngl.com</a:t>
            </a:r>
            <a:endParaRPr sz="1800" b="0" i="0" u="none" strike="noStrike" cap="none">
              <a:solidFill>
                <a:srgbClr val="3F3F3F"/>
              </a:solidFill>
              <a:latin typeface="Arial"/>
              <a:ea typeface="Arial"/>
              <a:cs typeface="Arial"/>
              <a:sym typeface="Arial"/>
            </a:endParaRPr>
          </a:p>
        </p:txBody>
      </p:sp>
      <p:pic>
        <p:nvPicPr>
          <p:cNvPr id="221" name="Google Shape;221;p17"/>
          <p:cNvPicPr preferRelativeResize="0"/>
          <p:nvPr/>
        </p:nvPicPr>
        <p:blipFill rotWithShape="1">
          <a:blip r:embed="rId3">
            <a:alphaModFix/>
          </a:blip>
          <a:srcRect/>
          <a:stretch/>
        </p:blipFill>
        <p:spPr>
          <a:xfrm>
            <a:off x="7359725" y="4500700"/>
            <a:ext cx="1628426" cy="534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p:nvPr/>
        </p:nvSpPr>
        <p:spPr>
          <a:xfrm>
            <a:off x="1431560" y="593108"/>
            <a:ext cx="6280800" cy="1731000"/>
          </a:xfrm>
          <a:prstGeom prst="rect">
            <a:avLst/>
          </a:prstGeom>
          <a:noFill/>
          <a:ln>
            <a:noFill/>
          </a:ln>
        </p:spPr>
        <p:txBody>
          <a:bodyPr spcFirstLastPara="1" wrap="square" lIns="68575" tIns="34275" rIns="68575" bIns="34275" anchor="t" anchorCtr="0">
            <a:noAutofit/>
          </a:bodyPr>
          <a:lstStyle/>
          <a:p>
            <a:pPr marL="114300" marR="0" lvl="0" indent="0" algn="ctr" rtl="0">
              <a:lnSpc>
                <a:spcPct val="100000"/>
              </a:lnSpc>
              <a:spcBef>
                <a:spcPts val="0"/>
              </a:spcBef>
              <a:spcAft>
                <a:spcPts val="0"/>
              </a:spcAft>
              <a:buClr>
                <a:srgbClr val="005F9D"/>
              </a:buClr>
              <a:buSzPts val="1800"/>
              <a:buFont typeface="Arial"/>
              <a:buNone/>
            </a:pPr>
            <a:r>
              <a:rPr lang="en" sz="1800" b="0" i="0" u="none" strike="noStrike" cap="none">
                <a:solidFill>
                  <a:srgbClr val="3F3F3F"/>
                </a:solidFill>
                <a:latin typeface="Arial"/>
                <a:ea typeface="Arial"/>
                <a:cs typeface="Arial"/>
                <a:sym typeface="Arial"/>
              </a:rPr>
              <a:t>Ford NGL mobilizes educators, employers, and community leaders to prepare a generation of diverse young people who will graduate from high school ready for college, careers, and life—prepared to apply their passion and skills to improve and contribute to their communities and to succeed in the 21st century economy. </a:t>
            </a:r>
            <a:endParaRPr sz="1100" b="0" i="0" u="none" strike="noStrike" cap="none">
              <a:solidFill>
                <a:srgbClr val="3F3F3F"/>
              </a:solidFill>
              <a:latin typeface="Arial"/>
              <a:ea typeface="Arial"/>
              <a:cs typeface="Arial"/>
              <a:sym typeface="Arial"/>
            </a:endParaRPr>
          </a:p>
        </p:txBody>
      </p:sp>
      <p:pic>
        <p:nvPicPr>
          <p:cNvPr id="100" name="Google Shape;100;p3" descr="A screenshot of a computer&#10;&#10;Description automatically generated with medium confidence"/>
          <p:cNvPicPr preferRelativeResize="0"/>
          <p:nvPr/>
        </p:nvPicPr>
        <p:blipFill rotWithShape="1">
          <a:blip r:embed="rId3">
            <a:alphaModFix/>
          </a:blip>
          <a:srcRect/>
          <a:stretch/>
        </p:blipFill>
        <p:spPr>
          <a:xfrm>
            <a:off x="564031" y="2819149"/>
            <a:ext cx="8015935" cy="1188060"/>
          </a:xfrm>
          <a:prstGeom prst="rect">
            <a:avLst/>
          </a:prstGeom>
          <a:noFill/>
          <a:ln>
            <a:noFill/>
          </a:ln>
        </p:spPr>
      </p:pic>
      <p:pic>
        <p:nvPicPr>
          <p:cNvPr id="101" name="Google Shape;101;p3"/>
          <p:cNvPicPr preferRelativeResize="0"/>
          <p:nvPr/>
        </p:nvPicPr>
        <p:blipFill rotWithShape="1">
          <a:blip r:embed="rId4">
            <a:alphaModFix/>
          </a:blip>
          <a:srcRect/>
          <a:stretch/>
        </p:blipFill>
        <p:spPr>
          <a:xfrm>
            <a:off x="7359725" y="4500700"/>
            <a:ext cx="1628426" cy="534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
          <p:cNvPicPr preferRelativeResize="0"/>
          <p:nvPr/>
        </p:nvPicPr>
        <p:blipFill rotWithShape="1">
          <a:blip r:embed="rId3">
            <a:alphaModFix/>
          </a:blip>
          <a:srcRect/>
          <a:stretch/>
        </p:blipFill>
        <p:spPr>
          <a:xfrm>
            <a:off x="1143000" y="0"/>
            <a:ext cx="6858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a:stretch/>
        </p:blipFill>
        <p:spPr>
          <a:xfrm>
            <a:off x="1560673" y="276226"/>
            <a:ext cx="6278403" cy="4127126"/>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2438215" y="4508127"/>
            <a:ext cx="4267570" cy="43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231600" y="130275"/>
            <a:ext cx="8680796" cy="4882951"/>
          </a:xfrm>
          <a:prstGeom prst="rect">
            <a:avLst/>
          </a:prstGeom>
          <a:noFill/>
          <a:ln>
            <a:noFill/>
          </a:ln>
        </p:spPr>
      </p:pic>
      <p:pic>
        <p:nvPicPr>
          <p:cNvPr id="119" name="Google Shape;119;p5"/>
          <p:cNvPicPr preferRelativeResize="0"/>
          <p:nvPr/>
        </p:nvPicPr>
        <p:blipFill rotWithShape="1">
          <a:blip r:embed="rId4">
            <a:alphaModFix/>
          </a:blip>
          <a:srcRect/>
          <a:stretch/>
        </p:blipFill>
        <p:spPr>
          <a:xfrm>
            <a:off x="7359725" y="4500700"/>
            <a:ext cx="1628426" cy="534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235263" y="280226"/>
            <a:ext cx="8368500" cy="4095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rgbClr val="3F3F3F"/>
              </a:buClr>
              <a:buSzPct val="90909"/>
              <a:buFont typeface="Arial"/>
              <a:buNone/>
            </a:pPr>
            <a:r>
              <a:rPr lang="en" b="1">
                <a:solidFill>
                  <a:srgbClr val="006699"/>
                </a:solidFill>
                <a:latin typeface="Arial"/>
                <a:ea typeface="Arial"/>
                <a:cs typeface="Arial"/>
                <a:sym typeface="Arial"/>
              </a:rPr>
              <a:t>Principles</a:t>
            </a:r>
            <a:endParaRPr>
              <a:solidFill>
                <a:srgbClr val="006699"/>
              </a:solidFill>
            </a:endParaRPr>
          </a:p>
        </p:txBody>
      </p:sp>
      <p:sp>
        <p:nvSpPr>
          <p:cNvPr id="125" name="Google Shape;125;p6"/>
          <p:cNvSpPr txBox="1">
            <a:spLocks noGrp="1"/>
          </p:cNvSpPr>
          <p:nvPr>
            <p:ph type="body" idx="1"/>
          </p:nvPr>
        </p:nvSpPr>
        <p:spPr>
          <a:xfrm>
            <a:off x="235279" y="643206"/>
            <a:ext cx="8230800" cy="40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7F7F7F"/>
              </a:buClr>
              <a:buSzPts val="1200"/>
              <a:buNone/>
            </a:pPr>
            <a:r>
              <a:rPr lang="en" sz="1200">
                <a:solidFill>
                  <a:srgbClr val="7F7F7F"/>
                </a:solidFill>
                <a:latin typeface="Arial"/>
                <a:ea typeface="Arial"/>
                <a:cs typeface="Arial"/>
                <a:sym typeface="Arial"/>
              </a:rPr>
              <a:t>These principles guide our work with communities in achieving the outcomes.</a:t>
            </a:r>
            <a:endParaRPr/>
          </a:p>
        </p:txBody>
      </p:sp>
      <p:graphicFrame>
        <p:nvGraphicFramePr>
          <p:cNvPr id="126" name="Google Shape;126;p6"/>
          <p:cNvGraphicFramePr/>
          <p:nvPr/>
        </p:nvGraphicFramePr>
        <p:xfrm>
          <a:off x="262375" y="1284975"/>
          <a:ext cx="8619225" cy="3687950"/>
        </p:xfrm>
        <a:graphic>
          <a:graphicData uri="http://schemas.openxmlformats.org/drawingml/2006/table">
            <a:tbl>
              <a:tblPr>
                <a:noFill/>
                <a:tableStyleId>{69E7A0E8-3E69-4510-AD30-5A8FA24AC792}</a:tableStyleId>
              </a:tblPr>
              <a:tblGrid>
                <a:gridCol w="2245175">
                  <a:extLst>
                    <a:ext uri="{9D8B030D-6E8A-4147-A177-3AD203B41FA5}">
                      <a16:colId xmlns:a16="http://schemas.microsoft.com/office/drawing/2014/main" val="20000"/>
                    </a:ext>
                  </a:extLst>
                </a:gridCol>
                <a:gridCol w="6374050">
                  <a:extLst>
                    <a:ext uri="{9D8B030D-6E8A-4147-A177-3AD203B41FA5}">
                      <a16:colId xmlns:a16="http://schemas.microsoft.com/office/drawing/2014/main" val="20001"/>
                    </a:ext>
                  </a:extLst>
                </a:gridCol>
              </a:tblGrid>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05F9D"/>
                          </a:solidFill>
                        </a:rPr>
                        <a:t>Equity</a:t>
                      </a:r>
                      <a:endParaRPr sz="1400" b="1" u="none" strike="noStrike" cap="none">
                        <a:solidFill>
                          <a:srgbClr val="005F9D"/>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All students, including those furthest from opportunity, must have access to and support in pursuing learning and work opportunities.</a:t>
                      </a:r>
                      <a:endParaRPr sz="1400" u="none" strike="noStrike" cap="none"/>
                    </a:p>
                  </a:txBody>
                  <a:tcPr marL="91425" marR="91425" marT="91425" marB="91425"/>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05F9D"/>
                          </a:solidFill>
                        </a:rPr>
                        <a:t>Student Voice</a:t>
                      </a:r>
                      <a:endParaRPr sz="1400" b="1" u="none" strike="noStrike" cap="none">
                        <a:solidFill>
                          <a:srgbClr val="005F9D"/>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All students must have choice, ownership, and agency in pursuing their learning and career aspirations.</a:t>
                      </a:r>
                      <a:endParaRPr sz="1400" u="none" strike="noStrike" cap="none"/>
                    </a:p>
                  </a:txBody>
                  <a:tcPr marL="91425" marR="91425" marT="91425" marB="91425"/>
                </a:tc>
                <a:extLst>
                  <a:ext uri="{0D108BD9-81ED-4DB2-BD59-A6C34878D82A}">
                    <a16:rowId xmlns:a16="http://schemas.microsoft.com/office/drawing/2014/main" val="10001"/>
                  </a:ext>
                </a:extLst>
              </a:tr>
              <a:tr h="10363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05F9D"/>
                          </a:solidFill>
                        </a:rPr>
                        <a:t>Community-Connected Approach</a:t>
                      </a:r>
                      <a:endParaRPr sz="1400" b="1" u="none" strike="noStrike" cap="none">
                        <a:solidFill>
                          <a:srgbClr val="005F9D"/>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All stakeholders in the community (schools, families, business, post-secondary, and community organizations) share responsibility and accountability for designing, implementing, and sustaining the transformation, including the way they communicate, collaborate, and coordinate around their work.</a:t>
                      </a:r>
                      <a:endParaRPr sz="1400" u="none" strike="noStrike" cap="none"/>
                    </a:p>
                  </a:txBody>
                  <a:tcPr marL="91425" marR="91425" marT="91425" marB="91425"/>
                </a:tc>
                <a:extLst>
                  <a:ext uri="{0D108BD9-81ED-4DB2-BD59-A6C34878D82A}">
                    <a16:rowId xmlns:a16="http://schemas.microsoft.com/office/drawing/2014/main" val="10002"/>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05F9D"/>
                          </a:solidFill>
                        </a:rPr>
                        <a:t>Passion</a:t>
                      </a:r>
                      <a:endParaRPr sz="1400" b="1" u="none" strike="noStrike" cap="none">
                        <a:solidFill>
                          <a:srgbClr val="005F9D"/>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All stakeholders will demonstrate a relentless quest for excellence - a blend of mind and heart - in pursuing our goals.</a:t>
                      </a:r>
                      <a:endParaRPr sz="1400" u="none" strike="noStrike" cap="none"/>
                    </a:p>
                  </a:txBody>
                  <a:tcPr marL="91425" marR="91425" marT="91425" marB="91425"/>
                </a:tc>
                <a:extLst>
                  <a:ext uri="{0D108BD9-81ED-4DB2-BD59-A6C34878D82A}">
                    <a16:rowId xmlns:a16="http://schemas.microsoft.com/office/drawing/2014/main" val="10003"/>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solidFill>
                            <a:srgbClr val="005F9D"/>
                          </a:solidFill>
                        </a:rPr>
                        <a:t>Innovation</a:t>
                      </a:r>
                      <a:endParaRPr sz="1400" b="1" u="none" strike="noStrike" cap="none">
                        <a:solidFill>
                          <a:srgbClr val="005F9D"/>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All stakeholders will continually innovate with new forms and ways of preparing young people for success and fulfillment.</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7" descr="Chart, diagram&#10;&#10;Description automatically generated"/>
          <p:cNvPicPr preferRelativeResize="0"/>
          <p:nvPr/>
        </p:nvPicPr>
        <p:blipFill rotWithShape="1">
          <a:blip r:embed="rId3">
            <a:alphaModFix/>
          </a:blip>
          <a:srcRect/>
          <a:stretch/>
        </p:blipFill>
        <p:spPr>
          <a:xfrm>
            <a:off x="1057939" y="0"/>
            <a:ext cx="6858000" cy="5143500"/>
          </a:xfrm>
          <a:prstGeom prst="rect">
            <a:avLst/>
          </a:prstGeom>
          <a:noFill/>
          <a:ln>
            <a:noFill/>
          </a:ln>
        </p:spPr>
      </p:pic>
      <p:pic>
        <p:nvPicPr>
          <p:cNvPr id="133" name="Google Shape;133;p7"/>
          <p:cNvPicPr preferRelativeResize="0"/>
          <p:nvPr/>
        </p:nvPicPr>
        <p:blipFill rotWithShape="1">
          <a:blip r:embed="rId4">
            <a:alphaModFix/>
          </a:blip>
          <a:srcRect/>
          <a:stretch/>
        </p:blipFill>
        <p:spPr>
          <a:xfrm>
            <a:off x="2438215" y="4347710"/>
            <a:ext cx="4267570" cy="4328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p:nvPr/>
        </p:nvSpPr>
        <p:spPr>
          <a:xfrm>
            <a:off x="2295044" y="768348"/>
            <a:ext cx="4554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06699"/>
                </a:solidFill>
                <a:latin typeface="Arial"/>
                <a:ea typeface="Arial"/>
                <a:cs typeface="Arial"/>
                <a:sym typeface="Arial"/>
              </a:rPr>
              <a:t>3 MAIN OUTCOMES</a:t>
            </a:r>
            <a:endParaRPr sz="1800" b="0" i="0" u="none" strike="noStrike" cap="none">
              <a:solidFill>
                <a:srgbClr val="006699"/>
              </a:solidFill>
              <a:latin typeface="Arial"/>
              <a:ea typeface="Arial"/>
              <a:cs typeface="Arial"/>
              <a:sym typeface="Arial"/>
            </a:endParaRPr>
          </a:p>
        </p:txBody>
      </p:sp>
      <p:sp>
        <p:nvSpPr>
          <p:cNvPr id="139" name="Google Shape;139;p8"/>
          <p:cNvSpPr/>
          <p:nvPr/>
        </p:nvSpPr>
        <p:spPr>
          <a:xfrm>
            <a:off x="1476104" y="2151017"/>
            <a:ext cx="1700347" cy="1077686"/>
          </a:xfrm>
          <a:prstGeom prst="rect">
            <a:avLst/>
          </a:prstGeom>
          <a:solidFill>
            <a:srgbClr val="02468D"/>
          </a:solidFill>
          <a:ln w="9525" cap="flat" cmpd="sng">
            <a:solidFill>
              <a:srgbClr val="3E6EC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Arial"/>
                <a:ea typeface="Arial"/>
                <a:cs typeface="Arial"/>
                <a:sym typeface="Arial"/>
              </a:rPr>
              <a:t>IMPROVE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STUDENT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Arial"/>
                <a:ea typeface="Arial"/>
                <a:cs typeface="Arial"/>
                <a:sym typeface="Arial"/>
              </a:rPr>
              <a:t>OUTCOMES</a:t>
            </a:r>
            <a:endParaRPr sz="1400" b="0" i="0" u="none" strike="noStrike" cap="none">
              <a:solidFill>
                <a:srgbClr val="000000"/>
              </a:solidFill>
              <a:latin typeface="Arial"/>
              <a:ea typeface="Arial"/>
              <a:cs typeface="Arial"/>
              <a:sym typeface="Arial"/>
            </a:endParaRPr>
          </a:p>
        </p:txBody>
      </p:sp>
      <p:sp>
        <p:nvSpPr>
          <p:cNvPr id="140" name="Google Shape;140;p8"/>
          <p:cNvSpPr/>
          <p:nvPr/>
        </p:nvSpPr>
        <p:spPr>
          <a:xfrm>
            <a:off x="3652157" y="2154579"/>
            <a:ext cx="1700347" cy="1077686"/>
          </a:xfrm>
          <a:prstGeom prst="rect">
            <a:avLst/>
          </a:prstGeom>
          <a:solidFill>
            <a:srgbClr val="99CC33"/>
          </a:solidFill>
          <a:ln w="9525" cap="flat" cmpd="sng">
            <a:solidFill>
              <a:srgbClr val="3E6EC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IMPROVE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WORKFORCE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OUTCOMES</a:t>
            </a:r>
            <a:endParaRPr sz="1400" b="0" i="0" u="none" strike="noStrike" cap="none">
              <a:solidFill>
                <a:srgbClr val="000000"/>
              </a:solidFill>
              <a:latin typeface="Arial"/>
              <a:ea typeface="Arial"/>
              <a:cs typeface="Arial"/>
              <a:sym typeface="Arial"/>
            </a:endParaRPr>
          </a:p>
        </p:txBody>
      </p:sp>
      <p:sp>
        <p:nvSpPr>
          <p:cNvPr id="141" name="Google Shape;141;p8"/>
          <p:cNvSpPr/>
          <p:nvPr/>
        </p:nvSpPr>
        <p:spPr>
          <a:xfrm>
            <a:off x="5854339" y="2151017"/>
            <a:ext cx="1700347" cy="1077686"/>
          </a:xfrm>
          <a:prstGeom prst="rect">
            <a:avLst/>
          </a:prstGeom>
          <a:solidFill>
            <a:srgbClr val="FF6633"/>
          </a:solidFill>
          <a:ln w="9525" cap="flat" cmpd="sng">
            <a:solidFill>
              <a:srgbClr val="3E6EC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IMPROVE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COMMUNITY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PROSPERITY</a:t>
            </a:r>
            <a:endParaRPr sz="1400" b="0" i="0" u="none" strike="noStrike" cap="none">
              <a:solidFill>
                <a:srgbClr val="000000"/>
              </a:solidFill>
              <a:latin typeface="Arial"/>
              <a:ea typeface="Arial"/>
              <a:cs typeface="Arial"/>
              <a:sym typeface="Arial"/>
            </a:endParaRPr>
          </a:p>
        </p:txBody>
      </p:sp>
      <p:cxnSp>
        <p:nvCxnSpPr>
          <p:cNvPr id="142" name="Google Shape;142;p8"/>
          <p:cNvCxnSpPr/>
          <p:nvPr/>
        </p:nvCxnSpPr>
        <p:spPr>
          <a:xfrm>
            <a:off x="4502330" y="1371601"/>
            <a:ext cx="0" cy="718457"/>
          </a:xfrm>
          <a:prstGeom prst="straightConnector1">
            <a:avLst/>
          </a:prstGeom>
          <a:noFill/>
          <a:ln w="25400" cap="flat" cmpd="sng">
            <a:solidFill>
              <a:srgbClr val="02468D"/>
            </a:solidFill>
            <a:prstDash val="solid"/>
            <a:round/>
            <a:headEnd type="none" w="sm" len="sm"/>
            <a:tailEnd type="triangle" w="med" len="med"/>
          </a:ln>
          <a:effectLst>
            <a:outerShdw blurRad="40000" dist="20000" dir="5400000" rotWithShape="0">
              <a:srgbClr val="000000">
                <a:alpha val="36862"/>
              </a:srgbClr>
            </a:outerShdw>
          </a:effectLst>
        </p:spPr>
      </p:cxnSp>
      <p:cxnSp>
        <p:nvCxnSpPr>
          <p:cNvPr id="143" name="Google Shape;143;p8"/>
          <p:cNvCxnSpPr/>
          <p:nvPr/>
        </p:nvCxnSpPr>
        <p:spPr>
          <a:xfrm flipH="1">
            <a:off x="2326276" y="1417320"/>
            <a:ext cx="506732" cy="535576"/>
          </a:xfrm>
          <a:prstGeom prst="straightConnector1">
            <a:avLst/>
          </a:prstGeom>
          <a:noFill/>
          <a:ln w="25400" cap="flat" cmpd="sng">
            <a:solidFill>
              <a:srgbClr val="02468D"/>
            </a:solidFill>
            <a:prstDash val="solid"/>
            <a:round/>
            <a:headEnd type="none" w="sm" len="sm"/>
            <a:tailEnd type="triangle" w="med" len="med"/>
          </a:ln>
          <a:effectLst>
            <a:outerShdw blurRad="40000" dist="20000" dir="5400000" rotWithShape="0">
              <a:srgbClr val="000000">
                <a:alpha val="36862"/>
              </a:srgbClr>
            </a:outerShdw>
          </a:effectLst>
        </p:spPr>
      </p:cxnSp>
      <p:cxnSp>
        <p:nvCxnSpPr>
          <p:cNvPr id="144" name="Google Shape;144;p8"/>
          <p:cNvCxnSpPr/>
          <p:nvPr/>
        </p:nvCxnSpPr>
        <p:spPr>
          <a:xfrm>
            <a:off x="6268811" y="1371600"/>
            <a:ext cx="435701" cy="581296"/>
          </a:xfrm>
          <a:prstGeom prst="straightConnector1">
            <a:avLst/>
          </a:prstGeom>
          <a:noFill/>
          <a:ln w="25400" cap="flat" cmpd="sng">
            <a:solidFill>
              <a:srgbClr val="02468D"/>
            </a:solidFill>
            <a:prstDash val="solid"/>
            <a:round/>
            <a:headEnd type="none" w="sm" len="sm"/>
            <a:tailEnd type="triangle" w="med" len="med"/>
          </a:ln>
          <a:effectLst>
            <a:outerShdw blurRad="40000" dist="20000" dir="5400000" rotWithShape="0">
              <a:srgbClr val="000000">
                <a:alpha val="36862"/>
              </a:srgbClr>
            </a:outerShdw>
          </a:effectLst>
        </p:spPr>
      </p:cxnSp>
      <p:sp>
        <p:nvSpPr>
          <p:cNvPr id="145" name="Google Shape;145;p8"/>
          <p:cNvSpPr txBox="1"/>
          <p:nvPr/>
        </p:nvSpPr>
        <p:spPr>
          <a:xfrm>
            <a:off x="1476104" y="3288325"/>
            <a:ext cx="1700347" cy="276999"/>
          </a:xfrm>
          <a:prstGeom prst="rect">
            <a:avLst/>
          </a:prstGeom>
          <a:gradFill>
            <a:gsLst>
              <a:gs pos="0">
                <a:srgbClr val="929EC6"/>
              </a:gs>
              <a:gs pos="50000">
                <a:srgbClr val="BDC4DA"/>
              </a:gs>
              <a:gs pos="100000">
                <a:srgbClr val="DFE2EC"/>
              </a:gs>
            </a:gsLst>
            <a:lin ang="2700000"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SOCIAL MOBILITY</a:t>
            </a:r>
            <a:endParaRPr sz="1400" b="0" i="0" u="none" strike="noStrike" cap="none">
              <a:solidFill>
                <a:srgbClr val="000000"/>
              </a:solidFill>
              <a:latin typeface="Arial"/>
              <a:ea typeface="Arial"/>
              <a:cs typeface="Arial"/>
              <a:sym typeface="Arial"/>
            </a:endParaRPr>
          </a:p>
        </p:txBody>
      </p:sp>
      <p:pic>
        <p:nvPicPr>
          <p:cNvPr id="146" name="Google Shape;146;p8"/>
          <p:cNvPicPr preferRelativeResize="0"/>
          <p:nvPr/>
        </p:nvPicPr>
        <p:blipFill rotWithShape="1">
          <a:blip r:embed="rId3">
            <a:alphaModFix/>
          </a:blip>
          <a:srcRect l="20909" t="83802"/>
          <a:stretch/>
        </p:blipFill>
        <p:spPr>
          <a:xfrm>
            <a:off x="2437437" y="4464535"/>
            <a:ext cx="4269126" cy="4382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3">
            <a:alphaModFix/>
          </a:blip>
          <a:srcRect l="1247" r="1315"/>
          <a:stretch/>
        </p:blipFill>
        <p:spPr>
          <a:xfrm>
            <a:off x="0" y="2650"/>
            <a:ext cx="9144000" cy="5143500"/>
          </a:xfrm>
          <a:prstGeom prst="rect">
            <a:avLst/>
          </a:prstGeom>
          <a:noFill/>
          <a:ln>
            <a:noFill/>
          </a:ln>
        </p:spPr>
      </p:pic>
      <p:sp>
        <p:nvSpPr>
          <p:cNvPr id="152" name="Google Shape;152;p9"/>
          <p:cNvSpPr txBox="1">
            <a:spLocks noGrp="1"/>
          </p:cNvSpPr>
          <p:nvPr>
            <p:ph type="title"/>
          </p:nvPr>
        </p:nvSpPr>
        <p:spPr>
          <a:xfrm>
            <a:off x="5587993" y="161525"/>
            <a:ext cx="3228600" cy="409500"/>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rgbClr val="3F3F3F"/>
              </a:buClr>
              <a:buSzPts val="3000"/>
              <a:buFont typeface="Arial"/>
              <a:buNone/>
            </a:pPr>
            <a:r>
              <a:rPr lang="en" sz="2100" b="1">
                <a:latin typeface="Arial"/>
                <a:ea typeface="Arial"/>
                <a:cs typeface="Arial"/>
                <a:sym typeface="Arial"/>
              </a:rPr>
              <a:t>The Ford NGL Roadmap</a:t>
            </a:r>
            <a:endParaRPr sz="2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670</Words>
  <Application>Microsoft Macintosh PowerPoint</Application>
  <PresentationFormat>On-screen Show (16:9)</PresentationFormat>
  <Paragraphs>92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Principles</vt:lpstr>
      <vt:lpstr>PowerPoint Presentation</vt:lpstr>
      <vt:lpstr>PowerPoint Presentation</vt:lpstr>
      <vt:lpstr>The Ford NGL Roadmap</vt:lpstr>
      <vt:lpstr>PowerPoint Presentation</vt:lpstr>
      <vt:lpstr>PowerPoint Presentation</vt:lpstr>
      <vt:lpstr>Learner and Graduate Profiles</vt:lpstr>
      <vt:lpstr>PowerPoint Presentation</vt:lpstr>
      <vt:lpstr>Master Planning Process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Jane Heiple</cp:lastModifiedBy>
  <cp:revision>2</cp:revision>
  <dcterms:modified xsi:type="dcterms:W3CDTF">2023-01-19T17:48:51Z</dcterms:modified>
</cp:coreProperties>
</file>